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65" r:id="rId3"/>
    <p:sldId id="366" r:id="rId4"/>
    <p:sldId id="367" r:id="rId5"/>
    <p:sldId id="371" r:id="rId6"/>
    <p:sldId id="370" r:id="rId7"/>
    <p:sldId id="372" r:id="rId8"/>
    <p:sldId id="368" r:id="rId9"/>
    <p:sldId id="373" r:id="rId10"/>
    <p:sldId id="369" r:id="rId11"/>
    <p:sldId id="374" r:id="rId12"/>
    <p:sldId id="3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2250" b="29125"/>
          <a:stretch/>
        </p:blipFill>
        <p:spPr>
          <a:xfrm>
            <a:off x="0" y="3893819"/>
            <a:ext cx="12192000" cy="29641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SCORING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66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zones </a:t>
            </a:r>
            <a:r>
              <a:rPr lang="nl-BE" dirty="0" err="1"/>
              <a:t>for</a:t>
            </a:r>
            <a:r>
              <a:rPr lang="nl-BE" dirty="0"/>
              <a:t> unit or </a:t>
            </a:r>
            <a:r>
              <a:rPr lang="nl-BE" dirty="0" err="1"/>
              <a:t>static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959" y="4599013"/>
            <a:ext cx="5162550" cy="733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8363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zones </a:t>
            </a:r>
            <a:r>
              <a:rPr lang="nl-BE" dirty="0" err="1"/>
              <a:t>for</a:t>
            </a:r>
            <a:r>
              <a:rPr lang="nl-BE" dirty="0"/>
              <a:t> scenery targets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982" y="4419011"/>
            <a:ext cx="5934075" cy="876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30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customize</a:t>
            </a:r>
            <a:r>
              <a:rPr lang="nl-BE" dirty="0"/>
              <a:t> </a:t>
            </a:r>
            <a:r>
              <a:rPr lang="nl-BE" dirty="0" err="1"/>
              <a:t>messages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12456" t="38029" r="15284" b="31014"/>
          <a:stretch/>
        </p:blipFill>
        <p:spPr>
          <a:xfrm>
            <a:off x="3337011" y="1628980"/>
            <a:ext cx="8810045" cy="21229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6161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scoring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7472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why</a:t>
            </a:r>
            <a:r>
              <a:rPr lang="nl-BE" dirty="0"/>
              <a:t> a scoring class in </a:t>
            </a:r>
            <a:r>
              <a:rPr lang="nl-BE" dirty="0" err="1"/>
              <a:t>moose</a:t>
            </a:r>
            <a:r>
              <a:rPr lang="nl-BE" dirty="0"/>
              <a:t>?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515938" y="2168985"/>
            <a:ext cx="5310059" cy="432004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1"/>
                </a:solidFill>
              </a:defRPr>
            </a:lvl1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Independent</a:t>
            </a:r>
            <a:r>
              <a:rPr lang="nl-BE" b="0" dirty="0">
                <a:solidFill>
                  <a:schemeClr val="bg1"/>
                </a:solidFill>
              </a:rPr>
              <a:t> scoring logic </a:t>
            </a:r>
            <a:r>
              <a:rPr lang="nl-BE" b="0" dirty="0" err="1">
                <a:solidFill>
                  <a:schemeClr val="bg1"/>
                </a:solidFill>
              </a:rPr>
              <a:t>from</a:t>
            </a:r>
            <a:r>
              <a:rPr lang="nl-BE" b="0" dirty="0">
                <a:solidFill>
                  <a:schemeClr val="bg1"/>
                </a:solidFill>
              </a:rPr>
              <a:t> DCS.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 err="1">
                <a:solidFill>
                  <a:schemeClr val="bg1"/>
                </a:solidFill>
              </a:rPr>
              <a:t>Positive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>
                <a:solidFill>
                  <a:schemeClr val="bg1"/>
                </a:solidFill>
              </a:rPr>
              <a:t>scores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and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negative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penalties</a:t>
            </a:r>
            <a:r>
              <a:rPr lang="nl-BE" b="0" dirty="0">
                <a:solidFill>
                  <a:schemeClr val="bg1"/>
                </a:solidFill>
              </a:rPr>
              <a:t> make a </a:t>
            </a:r>
            <a:r>
              <a:rPr lang="nl-BE" dirty="0" err="1">
                <a:solidFill>
                  <a:schemeClr val="bg1"/>
                </a:solidFill>
              </a:rPr>
              <a:t>total</a:t>
            </a:r>
            <a:r>
              <a:rPr lang="nl-BE" b="0" dirty="0">
                <a:solidFill>
                  <a:schemeClr val="bg1"/>
                </a:solidFill>
              </a:rPr>
              <a:t> score.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 err="1">
                <a:solidFill>
                  <a:schemeClr val="bg1"/>
                </a:solidFill>
              </a:rPr>
              <a:t>Objects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scored</a:t>
            </a:r>
            <a:r>
              <a:rPr lang="nl-BE" b="0" dirty="0">
                <a:solidFill>
                  <a:schemeClr val="bg1"/>
                </a:solidFill>
              </a:rPr>
              <a:t> are </a:t>
            </a:r>
            <a:r>
              <a:rPr lang="nl-BE" dirty="0">
                <a:solidFill>
                  <a:schemeClr val="bg1"/>
                </a:solidFill>
              </a:rPr>
              <a:t>Units</a:t>
            </a:r>
            <a:r>
              <a:rPr lang="nl-BE" b="0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Statics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and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>
                <a:solidFill>
                  <a:schemeClr val="bg1"/>
                </a:solidFill>
              </a:rPr>
              <a:t>Scenery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Log </a:t>
            </a:r>
            <a:r>
              <a:rPr lang="nl-BE" b="0" dirty="0" err="1">
                <a:solidFill>
                  <a:schemeClr val="bg1"/>
                </a:solidFill>
              </a:rPr>
              <a:t>the</a:t>
            </a:r>
            <a:r>
              <a:rPr lang="nl-BE" b="0" dirty="0">
                <a:solidFill>
                  <a:schemeClr val="bg1"/>
                </a:solidFill>
              </a:rPr>
              <a:t> scoring in </a:t>
            </a:r>
            <a:r>
              <a:rPr lang="nl-BE" dirty="0">
                <a:solidFill>
                  <a:schemeClr val="bg1"/>
                </a:solidFill>
              </a:rPr>
              <a:t>CSV files </a:t>
            </a:r>
            <a:r>
              <a:rPr lang="nl-BE" b="0" dirty="0" err="1">
                <a:solidFill>
                  <a:schemeClr val="bg1"/>
                </a:solidFill>
              </a:rPr>
              <a:t>for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statistics</a:t>
            </a:r>
            <a:r>
              <a:rPr lang="nl-BE" b="0" dirty="0">
                <a:solidFill>
                  <a:schemeClr val="bg1"/>
                </a:solidFill>
              </a:rPr>
              <a:t> on web sites.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Automatic </a:t>
            </a:r>
            <a:r>
              <a:rPr lang="nl-BE" dirty="0" err="1">
                <a:solidFill>
                  <a:schemeClr val="bg1"/>
                </a:solidFill>
              </a:rPr>
              <a:t>calculation</a:t>
            </a:r>
            <a:r>
              <a:rPr lang="nl-BE" b="0" dirty="0">
                <a:solidFill>
                  <a:schemeClr val="bg1"/>
                </a:solidFill>
              </a:rPr>
              <a:t> of scores </a:t>
            </a:r>
            <a:r>
              <a:rPr lang="nl-BE" b="0" dirty="0" err="1">
                <a:solidFill>
                  <a:schemeClr val="bg1"/>
                </a:solidFill>
              </a:rPr>
              <a:t>based</a:t>
            </a:r>
            <a:r>
              <a:rPr lang="nl-BE" b="0" dirty="0">
                <a:solidFill>
                  <a:schemeClr val="bg1"/>
                </a:solidFill>
              </a:rPr>
              <a:t>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i="1" dirty="0" err="1">
                <a:solidFill>
                  <a:schemeClr val="bg1"/>
                </a:solidFill>
              </a:rPr>
              <a:t>threat</a:t>
            </a:r>
            <a:r>
              <a:rPr lang="nl-BE" sz="1600" i="1" dirty="0">
                <a:solidFill>
                  <a:schemeClr val="bg1"/>
                </a:solidFill>
              </a:rPr>
              <a:t> level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object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i="1" dirty="0" err="1">
                <a:solidFill>
                  <a:schemeClr val="bg1"/>
                </a:solidFill>
              </a:rPr>
              <a:t>threat</a:t>
            </a:r>
            <a:r>
              <a:rPr lang="nl-BE" sz="1600" i="1" dirty="0">
                <a:solidFill>
                  <a:schemeClr val="bg1"/>
                </a:solidFill>
              </a:rPr>
              <a:t> level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object.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Score </a:t>
            </a:r>
            <a:r>
              <a:rPr lang="nl-BE" dirty="0" err="1">
                <a:solidFill>
                  <a:schemeClr val="bg1"/>
                </a:solidFill>
              </a:rPr>
              <a:t>achievements</a:t>
            </a:r>
            <a:r>
              <a:rPr lang="nl-BE" b="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Grant </a:t>
            </a:r>
            <a:r>
              <a:rPr lang="nl-BE" sz="1600" b="1" dirty="0" err="1">
                <a:solidFill>
                  <a:schemeClr val="bg1"/>
                </a:solidFill>
              </a:rPr>
              <a:t>additional</a:t>
            </a:r>
            <a:r>
              <a:rPr lang="nl-BE" sz="1600" b="1" dirty="0">
                <a:solidFill>
                  <a:schemeClr val="bg1"/>
                </a:solidFill>
              </a:rPr>
              <a:t> scores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Specify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destruction</a:t>
            </a:r>
            <a:r>
              <a:rPr lang="nl-BE" sz="1600" b="1" dirty="0">
                <a:solidFill>
                  <a:schemeClr val="bg1"/>
                </a:solidFill>
              </a:rPr>
              <a:t> zones </a:t>
            </a:r>
            <a:r>
              <a:rPr lang="nl-BE" sz="1600" dirty="0" err="1">
                <a:solidFill>
                  <a:schemeClr val="bg1"/>
                </a:solidFill>
              </a:rPr>
              <a:t>where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additional</a:t>
            </a:r>
            <a:r>
              <a:rPr lang="nl-BE" sz="1600" dirty="0">
                <a:solidFill>
                  <a:schemeClr val="bg1"/>
                </a:solidFill>
              </a:rPr>
              <a:t> scores are </a:t>
            </a:r>
            <a:r>
              <a:rPr lang="nl-BE" sz="1600" dirty="0" err="1">
                <a:solidFill>
                  <a:schemeClr val="bg1"/>
                </a:solidFill>
              </a:rPr>
              <a:t>granted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6366003" y="2168986"/>
            <a:ext cx="5310059" cy="432004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1"/>
                </a:solidFill>
              </a:defRPr>
            </a:lvl1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Display </a:t>
            </a:r>
            <a:r>
              <a:rPr lang="nl-BE" dirty="0" err="1">
                <a:solidFill>
                  <a:schemeClr val="bg1"/>
                </a:solidFill>
              </a:rPr>
              <a:t>messages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when</a:t>
            </a:r>
            <a:r>
              <a:rPr lang="nl-BE" b="0" dirty="0">
                <a:solidFill>
                  <a:schemeClr val="bg1"/>
                </a:solidFill>
              </a:rPr>
              <a:t> scores are </a:t>
            </a:r>
            <a:r>
              <a:rPr lang="nl-BE" b="0" dirty="0" err="1">
                <a:solidFill>
                  <a:schemeClr val="bg1"/>
                </a:solidFill>
              </a:rPr>
              <a:t>achieved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by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. </a:t>
            </a:r>
            <a:r>
              <a:rPr lang="nl-BE" b="0" dirty="0" err="1">
                <a:solidFill>
                  <a:schemeClr val="bg1"/>
                </a:solidFill>
              </a:rPr>
              <a:t>Messages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be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customized</a:t>
            </a:r>
            <a:r>
              <a:rPr lang="nl-BE" b="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Define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 err="1">
                <a:solidFill>
                  <a:schemeClr val="bg1"/>
                </a:solidFill>
              </a:rPr>
              <a:t>audience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messages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which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 or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coalition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/>
                </a:solidFill>
              </a:rPr>
              <a:t>Switch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messages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on/off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 events (hit,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, zone).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Grant scores or </a:t>
            </a:r>
            <a:r>
              <a:rPr lang="nl-BE" b="0" dirty="0" err="1">
                <a:solidFill>
                  <a:schemeClr val="bg1"/>
                </a:solidFill>
              </a:rPr>
              <a:t>penalties</a:t>
            </a:r>
            <a:r>
              <a:rPr lang="nl-BE" b="0" dirty="0">
                <a:solidFill>
                  <a:schemeClr val="bg1"/>
                </a:solidFill>
              </a:rPr>
              <a:t> at </a:t>
            </a:r>
            <a:r>
              <a:rPr lang="nl-BE" dirty="0" err="1">
                <a:solidFill>
                  <a:schemeClr val="bg1"/>
                </a:solidFill>
              </a:rPr>
              <a:t>specific</a:t>
            </a:r>
            <a:r>
              <a:rPr lang="nl-BE" dirty="0">
                <a:solidFill>
                  <a:schemeClr val="bg1"/>
                </a:solidFill>
              </a:rPr>
              <a:t> events </a:t>
            </a:r>
            <a:r>
              <a:rPr lang="nl-BE" b="0" dirty="0" err="1">
                <a:solidFill>
                  <a:schemeClr val="bg1"/>
                </a:solidFill>
              </a:rPr>
              <a:t>to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Scale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the</a:t>
            </a:r>
            <a:r>
              <a:rPr lang="nl-BE" b="0" dirty="0">
                <a:solidFill>
                  <a:schemeClr val="bg1"/>
                </a:solidFill>
              </a:rPr>
              <a:t> scores </a:t>
            </a:r>
            <a:r>
              <a:rPr lang="nl-BE" b="0" dirty="0" err="1">
                <a:solidFill>
                  <a:schemeClr val="bg1"/>
                </a:solidFill>
              </a:rPr>
              <a:t>for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specific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missions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Set a level of </a:t>
            </a:r>
            <a:r>
              <a:rPr lang="nl-BE" dirty="0" err="1">
                <a:solidFill>
                  <a:schemeClr val="bg1"/>
                </a:solidFill>
              </a:rPr>
              <a:t>fratricide</a:t>
            </a:r>
            <a:r>
              <a:rPr lang="nl-BE" b="0" dirty="0">
                <a:solidFill>
                  <a:schemeClr val="bg1"/>
                </a:solidFill>
              </a:rPr>
              <a:t>.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cannot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just</a:t>
            </a:r>
            <a:r>
              <a:rPr lang="nl-BE" b="0" dirty="0">
                <a:solidFill>
                  <a:schemeClr val="bg1"/>
                </a:solidFill>
              </a:rPr>
              <a:t> go on </a:t>
            </a:r>
            <a:r>
              <a:rPr lang="nl-BE" b="0" dirty="0" err="1">
                <a:solidFill>
                  <a:schemeClr val="bg1"/>
                </a:solidFill>
              </a:rPr>
              <a:t>shooting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friendlies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Reporting</a:t>
            </a:r>
            <a:r>
              <a:rPr lang="nl-BE" b="0" dirty="0">
                <a:solidFill>
                  <a:schemeClr val="bg1"/>
                </a:solidFill>
              </a:rPr>
              <a:t> system </a:t>
            </a:r>
            <a:r>
              <a:rPr lang="nl-BE" b="0" dirty="0" err="1">
                <a:solidFill>
                  <a:schemeClr val="bg1"/>
                </a:solidFill>
              </a:rPr>
              <a:t>during</a:t>
            </a:r>
            <a:r>
              <a:rPr lang="nl-BE" b="0" dirty="0">
                <a:solidFill>
                  <a:schemeClr val="bg1"/>
                </a:solidFill>
              </a:rPr>
              <a:t> a running mission </a:t>
            </a:r>
            <a:r>
              <a:rPr lang="nl-BE" b="0" dirty="0" err="1">
                <a:solidFill>
                  <a:schemeClr val="bg1"/>
                </a:solidFill>
              </a:rPr>
              <a:t>that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</a:t>
            </a:r>
            <a:r>
              <a:rPr lang="nl-BE" b="0" dirty="0">
                <a:solidFill>
                  <a:schemeClr val="bg1"/>
                </a:solidFill>
              </a:rPr>
              <a:t> consult. </a:t>
            </a:r>
            <a:r>
              <a:rPr lang="nl-BE" b="0" dirty="0" err="1">
                <a:solidFill>
                  <a:schemeClr val="bg1"/>
                </a:solidFill>
              </a:rPr>
              <a:t>Various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reporting</a:t>
            </a:r>
            <a:r>
              <a:rPr lang="nl-BE" b="0" dirty="0">
                <a:solidFill>
                  <a:schemeClr val="bg1"/>
                </a:solidFill>
              </a:rPr>
              <a:t> levels.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074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score is </a:t>
            </a:r>
            <a:r>
              <a:rPr lang="nl-BE" dirty="0" err="1"/>
              <a:t>calculated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021875"/>
              </p:ext>
            </p:extLst>
          </p:nvPr>
        </p:nvGraphicFramePr>
        <p:xfrm>
          <a:off x="1415948" y="2528989"/>
          <a:ext cx="10080108" cy="405004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840009">
                  <a:extLst>
                    <a:ext uri="{9D8B030D-6E8A-4147-A177-3AD203B41FA5}">
                      <a16:colId xmlns:a16="http://schemas.microsoft.com/office/drawing/2014/main" val="35487570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54788045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2173117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621274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799890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2968041097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03921573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4748831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42348944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2590479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788346382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394577871"/>
                    </a:ext>
                  </a:extLst>
                </a:gridCol>
              </a:tblGrid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 err="1"/>
                        <a:t>Threat</a:t>
                      </a:r>
                      <a:endParaRPr lang="nl-B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26033672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542293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7013193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4845661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2186496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1548151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89183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6737327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9907505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7161636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04414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62814633"/>
                  </a:ext>
                </a:extLst>
              </a:tr>
            </a:tbl>
          </a:graphicData>
        </a:graphic>
      </p:graphicFrame>
      <p:sp>
        <p:nvSpPr>
          <p:cNvPr id="4" name="Tekstvak 3"/>
          <p:cNvSpPr txBox="1"/>
          <p:nvPr/>
        </p:nvSpPr>
        <p:spPr>
          <a:xfrm>
            <a:off x="1415948" y="1988984"/>
            <a:ext cx="10080111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5" name="Tekstvak 4"/>
          <p:cNvSpPr txBox="1"/>
          <p:nvPr/>
        </p:nvSpPr>
        <p:spPr>
          <a:xfrm rot="16200000">
            <a:off x="-969079" y="4374011"/>
            <a:ext cx="4050047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46896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scores are </a:t>
            </a:r>
            <a:r>
              <a:rPr lang="nl-BE" dirty="0" err="1"/>
              <a:t>granted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hits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shared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destroy</a:t>
            </a:r>
            <a:endParaRPr lang="nl-BE" dirty="0"/>
          </a:p>
        </p:txBody>
      </p:sp>
      <p:sp>
        <p:nvSpPr>
          <p:cNvPr id="7" name="Ovaal 6"/>
          <p:cNvSpPr/>
          <p:nvPr/>
        </p:nvSpPr>
        <p:spPr>
          <a:xfrm>
            <a:off x="1235815" y="306912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815" y="3159128"/>
            <a:ext cx="540006" cy="327783"/>
          </a:xfrm>
          <a:prstGeom prst="rect">
            <a:avLst/>
          </a:prstGeom>
        </p:spPr>
      </p:pic>
      <p:grpSp>
        <p:nvGrpSpPr>
          <p:cNvPr id="9" name="Groep 8"/>
          <p:cNvGrpSpPr/>
          <p:nvPr/>
        </p:nvGrpSpPr>
        <p:grpSpPr>
          <a:xfrm rot="14666523">
            <a:off x="4115912" y="2259052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2645541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2889125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06912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159128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259052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2645541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2889125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276002" y="2528990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1235946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Afbeelding 26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5049019"/>
            <a:ext cx="540006" cy="327783"/>
          </a:xfrm>
          <a:prstGeom prst="rect">
            <a:avLst/>
          </a:prstGeom>
        </p:spPr>
      </p:pic>
      <p:grpSp>
        <p:nvGrpSpPr>
          <p:cNvPr id="28" name="Groep 27"/>
          <p:cNvGrpSpPr/>
          <p:nvPr/>
        </p:nvGrpSpPr>
        <p:grpSpPr>
          <a:xfrm rot="14666523">
            <a:off x="4116043" y="4148943"/>
            <a:ext cx="540007" cy="540007"/>
            <a:chOff x="3665972" y="2888994"/>
            <a:chExt cx="540007" cy="540007"/>
          </a:xfrm>
        </p:grpSpPr>
        <p:sp>
          <p:nvSpPr>
            <p:cNvPr id="29" name="Ovaal 2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>
            <a:stCxn id="30" idx="0"/>
            <a:endCxn id="27" idx="3"/>
          </p:cNvCxnSpPr>
          <p:nvPr/>
        </p:nvCxnSpPr>
        <p:spPr>
          <a:xfrm flipH="1">
            <a:off x="1775952" y="4535432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>
            <a:off x="2405959" y="4779016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grpSp>
        <p:nvGrpSpPr>
          <p:cNvPr id="33" name="Groep 32"/>
          <p:cNvGrpSpPr/>
          <p:nvPr/>
        </p:nvGrpSpPr>
        <p:grpSpPr>
          <a:xfrm rot="16930124">
            <a:off x="4116043" y="5876514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cxnSpLocks/>
            <a:stCxn id="35" idx="0"/>
          </p:cNvCxnSpPr>
          <p:nvPr/>
        </p:nvCxnSpPr>
        <p:spPr>
          <a:xfrm flipH="1" flipV="1">
            <a:off x="1775952" y="5319021"/>
            <a:ext cx="2346158" cy="770582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kstvak 38"/>
          <p:cNvSpPr txBox="1"/>
          <p:nvPr/>
        </p:nvSpPr>
        <p:spPr>
          <a:xfrm>
            <a:off x="2405959" y="558902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40" name="Ovaal 39"/>
          <p:cNvSpPr/>
          <p:nvPr/>
        </p:nvSpPr>
        <p:spPr>
          <a:xfrm>
            <a:off x="6815877" y="495914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Afbeelding 40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15877" y="5049149"/>
            <a:ext cx="540006" cy="327783"/>
          </a:xfrm>
          <a:prstGeom prst="rect">
            <a:avLst/>
          </a:prstGeom>
        </p:spPr>
      </p:pic>
      <p:grpSp>
        <p:nvGrpSpPr>
          <p:cNvPr id="42" name="Groep 41"/>
          <p:cNvGrpSpPr/>
          <p:nvPr/>
        </p:nvGrpSpPr>
        <p:grpSpPr>
          <a:xfrm rot="14666523">
            <a:off x="9695974" y="4149073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 rot="16930124">
            <a:off x="9695974" y="5876644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0" name="Rechte verbindingslijn met pijl 49"/>
          <p:cNvCxnSpPr>
            <a:cxnSpLocks/>
            <a:stCxn id="49" idx="0"/>
          </p:cNvCxnSpPr>
          <p:nvPr/>
        </p:nvCxnSpPr>
        <p:spPr>
          <a:xfrm flipH="1" flipV="1">
            <a:off x="7355883" y="5319151"/>
            <a:ext cx="2346158" cy="770582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kstvak 50"/>
          <p:cNvSpPr txBox="1"/>
          <p:nvPr/>
        </p:nvSpPr>
        <p:spPr>
          <a:xfrm>
            <a:off x="7985890" y="558915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52" name="Vermenigvuldigingsteken 51"/>
          <p:cNvSpPr/>
          <p:nvPr/>
        </p:nvSpPr>
        <p:spPr>
          <a:xfrm>
            <a:off x="6276002" y="4419011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2708992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4" name="Tekstvak 53"/>
          <p:cNvSpPr txBox="1"/>
          <p:nvPr/>
        </p:nvSpPr>
        <p:spPr>
          <a:xfrm>
            <a:off x="4475982" y="4509012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4475982" y="5769026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078985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10146045" y="5679025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sp>
        <p:nvSpPr>
          <p:cNvPr id="58" name="Tekstvak 57"/>
          <p:cNvSpPr txBox="1"/>
          <p:nvPr/>
        </p:nvSpPr>
        <p:spPr>
          <a:xfrm>
            <a:off x="10146045" y="4059007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</p:spTree>
    <p:extLst>
      <p:ext uri="{BB962C8B-B14F-4D97-AF65-F5344CB8AC3E}">
        <p14:creationId xmlns:p14="http://schemas.microsoft.com/office/powerpoint/2010/main" val="2017176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a scoring </a:t>
            </a:r>
            <a:r>
              <a:rPr lang="nl-BE" dirty="0" err="1"/>
              <a:t>anywhere</a:t>
            </a:r>
            <a:r>
              <a:rPr lang="nl-BE" dirty="0"/>
              <a:t> in  </a:t>
            </a:r>
            <a:r>
              <a:rPr lang="nl-BE" dirty="0" err="1"/>
              <a:t>your</a:t>
            </a:r>
            <a:r>
              <a:rPr lang="nl-BE" dirty="0"/>
              <a:t> mission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008" y="2438989"/>
            <a:ext cx="5021580" cy="3916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0762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scores are </a:t>
            </a:r>
            <a:r>
              <a:rPr lang="nl-BE" dirty="0" err="1"/>
              <a:t>granted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hits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shared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destroy</a:t>
            </a:r>
            <a:endParaRPr lang="nl-BE" dirty="0"/>
          </a:p>
        </p:txBody>
      </p:sp>
      <p:grpSp>
        <p:nvGrpSpPr>
          <p:cNvPr id="3" name="Groep 2"/>
          <p:cNvGrpSpPr/>
          <p:nvPr/>
        </p:nvGrpSpPr>
        <p:grpSpPr>
          <a:xfrm>
            <a:off x="1235815" y="3429130"/>
            <a:ext cx="540006" cy="540006"/>
            <a:chOff x="1235815" y="3069126"/>
            <a:chExt cx="540006" cy="540006"/>
          </a:xfrm>
        </p:grpSpPr>
        <p:sp>
          <p:nvSpPr>
            <p:cNvPr id="7" name="Ovaal 6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Afbeelding 7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grpSp>
        <p:nvGrpSpPr>
          <p:cNvPr id="9" name="Groep 8"/>
          <p:cNvGrpSpPr/>
          <p:nvPr/>
        </p:nvGrpSpPr>
        <p:grpSpPr>
          <a:xfrm rot="14666523">
            <a:off x="4115912" y="2619056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42913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519132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619056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299855" y="288899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3068996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438989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grpSp>
        <p:nvGrpSpPr>
          <p:cNvPr id="60" name="Groep 59"/>
          <p:cNvGrpSpPr/>
          <p:nvPr/>
        </p:nvGrpSpPr>
        <p:grpSpPr>
          <a:xfrm>
            <a:off x="2225957" y="4239009"/>
            <a:ext cx="540006" cy="540006"/>
            <a:chOff x="1235815" y="3069126"/>
            <a:chExt cx="540006" cy="540006"/>
          </a:xfrm>
        </p:grpSpPr>
        <p:sp>
          <p:nvSpPr>
            <p:cNvPr id="61" name="Ovaal 60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Afbeelding 61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5" name="Tekstvak 4"/>
          <p:cNvSpPr txBox="1"/>
          <p:nvPr/>
        </p:nvSpPr>
        <p:spPr>
          <a:xfrm>
            <a:off x="1685951" y="5139019"/>
            <a:ext cx="180002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</p:txBody>
      </p:sp>
      <p:cxnSp>
        <p:nvCxnSpPr>
          <p:cNvPr id="12" name="Rechte verbindingslijn 11"/>
          <p:cNvCxnSpPr>
            <a:cxnSpLocks/>
            <a:stCxn id="5" idx="0"/>
            <a:endCxn id="61" idx="4"/>
          </p:cNvCxnSpPr>
          <p:nvPr/>
        </p:nvCxnSpPr>
        <p:spPr>
          <a:xfrm flipH="1" flipV="1">
            <a:off x="2495960" y="4779015"/>
            <a:ext cx="90001" cy="360004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cxnSpLocks/>
            <a:stCxn id="11" idx="0"/>
          </p:cNvCxnSpPr>
          <p:nvPr/>
        </p:nvCxnSpPr>
        <p:spPr>
          <a:xfrm flipH="1">
            <a:off x="2675964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855964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grpSp>
        <p:nvGrpSpPr>
          <p:cNvPr id="65" name="Groep 64"/>
          <p:cNvGrpSpPr/>
          <p:nvPr/>
        </p:nvGrpSpPr>
        <p:grpSpPr>
          <a:xfrm>
            <a:off x="7896020" y="4239009"/>
            <a:ext cx="540006" cy="540006"/>
            <a:chOff x="1235815" y="3069126"/>
            <a:chExt cx="540006" cy="540006"/>
          </a:xfrm>
        </p:grpSpPr>
        <p:sp>
          <p:nvSpPr>
            <p:cNvPr id="66" name="Ovaal 65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Afbeelding 6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68" name="Tekstvak 67"/>
          <p:cNvSpPr txBox="1"/>
          <p:nvPr/>
        </p:nvSpPr>
        <p:spPr>
          <a:xfrm>
            <a:off x="7356014" y="5139019"/>
            <a:ext cx="180002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</p:txBody>
      </p:sp>
      <p:cxnSp>
        <p:nvCxnSpPr>
          <p:cNvPr id="69" name="Rechte verbindingslijn 68"/>
          <p:cNvCxnSpPr>
            <a:cxnSpLocks/>
            <a:stCxn id="68" idx="0"/>
            <a:endCxn id="66" idx="4"/>
          </p:cNvCxnSpPr>
          <p:nvPr/>
        </p:nvCxnSpPr>
        <p:spPr>
          <a:xfrm flipH="1" flipV="1">
            <a:off x="8166023" y="4779015"/>
            <a:ext cx="90001" cy="360004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22" idx="0"/>
          </p:cNvCxnSpPr>
          <p:nvPr/>
        </p:nvCxnSpPr>
        <p:spPr>
          <a:xfrm flipH="1">
            <a:off x="8346027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kstvak 70"/>
          <p:cNvSpPr txBox="1"/>
          <p:nvPr/>
        </p:nvSpPr>
        <p:spPr>
          <a:xfrm>
            <a:off x="8526027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79" name="Tekstvak 78"/>
          <p:cNvSpPr txBox="1"/>
          <p:nvPr/>
        </p:nvSpPr>
        <p:spPr>
          <a:xfrm>
            <a:off x="8976032" y="4869016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+ </a:t>
            </a:r>
            <a:r>
              <a:rPr lang="nl-BE" dirty="0" err="1">
                <a:solidFill>
                  <a:schemeClr val="bg1"/>
                </a:solidFill>
              </a:rPr>
              <a:t>Addon</a:t>
            </a:r>
            <a:r>
              <a:rPr lang="nl-BE" dirty="0">
                <a:solidFill>
                  <a:schemeClr val="bg1"/>
                </a:solidFill>
              </a:rPr>
              <a:t> Score!</a:t>
            </a:r>
          </a:p>
        </p:txBody>
      </p:sp>
      <p:sp>
        <p:nvSpPr>
          <p:cNvPr id="85" name="Vermenigvuldigingsteken 84"/>
          <p:cNvSpPr/>
          <p:nvPr/>
        </p:nvSpPr>
        <p:spPr>
          <a:xfrm>
            <a:off x="7297817" y="3688512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7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specific</a:t>
            </a:r>
            <a:r>
              <a:rPr lang="nl-BE" dirty="0"/>
              <a:t> targets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" y="1778000"/>
            <a:ext cx="12192000" cy="508000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952" y="5589024"/>
            <a:ext cx="4648200" cy="632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0284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hoek 43"/>
          <p:cNvSpPr/>
          <p:nvPr/>
        </p:nvSpPr>
        <p:spPr>
          <a:xfrm>
            <a:off x="7536017" y="3969007"/>
            <a:ext cx="1260014" cy="10800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" name="Rechthoek 3"/>
          <p:cNvSpPr/>
          <p:nvPr/>
        </p:nvSpPr>
        <p:spPr>
          <a:xfrm>
            <a:off x="1865954" y="3969007"/>
            <a:ext cx="1260014" cy="10800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zones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set </a:t>
            </a:r>
            <a:r>
              <a:rPr lang="nl-BE" dirty="0" err="1"/>
              <a:t>assigned</a:t>
            </a:r>
            <a:r>
              <a:rPr lang="nl-BE" dirty="0"/>
              <a:t> targets</a:t>
            </a:r>
          </a:p>
        </p:txBody>
      </p:sp>
      <p:grpSp>
        <p:nvGrpSpPr>
          <p:cNvPr id="3" name="Groep 2"/>
          <p:cNvGrpSpPr/>
          <p:nvPr/>
        </p:nvGrpSpPr>
        <p:grpSpPr>
          <a:xfrm>
            <a:off x="1235815" y="3429130"/>
            <a:ext cx="540006" cy="540006"/>
            <a:chOff x="1235815" y="3069126"/>
            <a:chExt cx="540006" cy="540006"/>
          </a:xfrm>
        </p:grpSpPr>
        <p:sp>
          <p:nvSpPr>
            <p:cNvPr id="7" name="Ovaal 6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Afbeelding 7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grpSp>
        <p:nvGrpSpPr>
          <p:cNvPr id="9" name="Groep 8"/>
          <p:cNvGrpSpPr/>
          <p:nvPr/>
        </p:nvGrpSpPr>
        <p:grpSpPr>
          <a:xfrm rot="14666523">
            <a:off x="4115912" y="2619056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42913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519132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619056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276002" y="288899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3068996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438989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grpSp>
        <p:nvGrpSpPr>
          <p:cNvPr id="60" name="Groep 59"/>
          <p:cNvGrpSpPr/>
          <p:nvPr/>
        </p:nvGrpSpPr>
        <p:grpSpPr>
          <a:xfrm>
            <a:off x="2225957" y="4239009"/>
            <a:ext cx="540006" cy="540006"/>
            <a:chOff x="1235815" y="3069126"/>
            <a:chExt cx="540006" cy="540006"/>
          </a:xfrm>
        </p:grpSpPr>
        <p:sp>
          <p:nvSpPr>
            <p:cNvPr id="61" name="Ovaal 60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Afbeelding 61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5" name="Tekstvak 4"/>
          <p:cNvSpPr txBox="1"/>
          <p:nvPr/>
        </p:nvSpPr>
        <p:spPr>
          <a:xfrm>
            <a:off x="1685951" y="5769025"/>
            <a:ext cx="1800020" cy="630007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in Zone</a:t>
            </a:r>
          </a:p>
        </p:txBody>
      </p:sp>
      <p:cxnSp>
        <p:nvCxnSpPr>
          <p:cNvPr id="12" name="Rechte verbindingslijn 11"/>
          <p:cNvCxnSpPr>
            <a:cxnSpLocks/>
            <a:stCxn id="5" idx="0"/>
            <a:endCxn id="4" idx="2"/>
          </p:cNvCxnSpPr>
          <p:nvPr/>
        </p:nvCxnSpPr>
        <p:spPr>
          <a:xfrm flipH="1" flipV="1">
            <a:off x="2495961" y="5049019"/>
            <a:ext cx="90000" cy="720006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cxnSpLocks/>
            <a:stCxn id="11" idx="0"/>
          </p:cNvCxnSpPr>
          <p:nvPr/>
        </p:nvCxnSpPr>
        <p:spPr>
          <a:xfrm flipH="1">
            <a:off x="2675964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855964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cxnSp>
        <p:nvCxnSpPr>
          <p:cNvPr id="70" name="Rechte verbindingslijn met pijl 69"/>
          <p:cNvCxnSpPr>
            <a:cxnSpLocks/>
            <a:stCxn id="22" idx="0"/>
          </p:cNvCxnSpPr>
          <p:nvPr/>
        </p:nvCxnSpPr>
        <p:spPr>
          <a:xfrm flipH="1">
            <a:off x="8346027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ep 38"/>
          <p:cNvGrpSpPr/>
          <p:nvPr/>
        </p:nvGrpSpPr>
        <p:grpSpPr>
          <a:xfrm>
            <a:off x="7896020" y="4239009"/>
            <a:ext cx="540006" cy="540006"/>
            <a:chOff x="1235815" y="3069126"/>
            <a:chExt cx="540006" cy="540006"/>
          </a:xfrm>
        </p:grpSpPr>
        <p:sp>
          <p:nvSpPr>
            <p:cNvPr id="40" name="Ovaal 39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Afbeelding 40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42" name="Tekstvak 41"/>
          <p:cNvSpPr txBox="1"/>
          <p:nvPr/>
        </p:nvSpPr>
        <p:spPr>
          <a:xfrm>
            <a:off x="7356014" y="5769025"/>
            <a:ext cx="1800020" cy="630007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in Zone</a:t>
            </a:r>
          </a:p>
        </p:txBody>
      </p:sp>
      <p:cxnSp>
        <p:nvCxnSpPr>
          <p:cNvPr id="43" name="Rechte verbindingslijn 42"/>
          <p:cNvCxnSpPr>
            <a:cxnSpLocks/>
            <a:stCxn id="42" idx="0"/>
            <a:endCxn id="44" idx="2"/>
          </p:cNvCxnSpPr>
          <p:nvPr/>
        </p:nvCxnSpPr>
        <p:spPr>
          <a:xfrm flipH="1" flipV="1">
            <a:off x="8166024" y="5049019"/>
            <a:ext cx="90000" cy="720006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kstvak 70"/>
          <p:cNvSpPr txBox="1"/>
          <p:nvPr/>
        </p:nvSpPr>
        <p:spPr>
          <a:xfrm>
            <a:off x="8526027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45" name="Tekstvak 44"/>
          <p:cNvSpPr txBox="1"/>
          <p:nvPr/>
        </p:nvSpPr>
        <p:spPr>
          <a:xfrm>
            <a:off x="8976032" y="6129030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+ </a:t>
            </a:r>
            <a:r>
              <a:rPr lang="nl-BE" dirty="0" err="1">
                <a:solidFill>
                  <a:schemeClr val="bg1"/>
                </a:solidFill>
              </a:rPr>
              <a:t>Addon</a:t>
            </a:r>
            <a:r>
              <a:rPr lang="nl-BE" dirty="0">
                <a:solidFill>
                  <a:schemeClr val="bg1"/>
                </a:solidFill>
              </a:rPr>
              <a:t> Score!</a:t>
            </a:r>
          </a:p>
        </p:txBody>
      </p:sp>
      <p:sp>
        <p:nvSpPr>
          <p:cNvPr id="48" name="Vermenigvuldigingsteken 47"/>
          <p:cNvSpPr/>
          <p:nvPr/>
        </p:nvSpPr>
        <p:spPr>
          <a:xfrm>
            <a:off x="7305768" y="370695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28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tx1"/>
        </a:solidFill>
        <a:ln w="28575">
          <a:solidFill>
            <a:schemeClr val="accent1"/>
          </a:solidFill>
        </a:ln>
      </a:spPr>
      <a:bodyPr wrap="none" rtlCol="0">
        <a:noAutofit/>
      </a:bodyPr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10421</TotalTime>
  <Words>448</Words>
  <Application>Microsoft Office PowerPoint</Application>
  <PresentationFormat>Breedbeeld</PresentationFormat>
  <Paragraphs>207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Arial</vt:lpstr>
      <vt:lpstr>Corbel</vt:lpstr>
      <vt:lpstr>Wingdings</vt:lpstr>
      <vt:lpstr>Gestreept</vt:lpstr>
      <vt:lpstr>moose for dcs world SCORING</vt:lpstr>
      <vt:lpstr>scoring</vt:lpstr>
      <vt:lpstr>why a scoring class in moose?</vt:lpstr>
      <vt:lpstr>score is calculated based on threat level</vt:lpstr>
      <vt:lpstr>scores are granted upon hits and shared upon destroy</vt:lpstr>
      <vt:lpstr>define a scoring anywhere in  your mission</vt:lpstr>
      <vt:lpstr>scores are granted upon hits and shared upon destroy</vt:lpstr>
      <vt:lpstr>specific targets for additional score</vt:lpstr>
      <vt:lpstr>zones can be defined to set assigned targets</vt:lpstr>
      <vt:lpstr>define zones for unit or static additional scores</vt:lpstr>
      <vt:lpstr>define zones for scenery targets for additional scores</vt:lpstr>
      <vt:lpstr>customize messages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450</cp:revision>
  <dcterms:created xsi:type="dcterms:W3CDTF">2016-04-14T07:37:30Z</dcterms:created>
  <dcterms:modified xsi:type="dcterms:W3CDTF">2017-03-01T09:14:36Z</dcterms:modified>
</cp:coreProperties>
</file>

<file path=docProps/thumbnail.jpeg>
</file>